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354" r:id="rId4"/>
    <p:sldId id="355" r:id="rId5"/>
    <p:sldId id="353" r:id="rId6"/>
    <p:sldId id="265" r:id="rId7"/>
    <p:sldId id="341" r:id="rId8"/>
    <p:sldId id="282" r:id="rId9"/>
    <p:sldId id="300" r:id="rId10"/>
    <p:sldId id="333" r:id="rId11"/>
    <p:sldId id="325" r:id="rId12"/>
    <p:sldId id="304" r:id="rId13"/>
    <p:sldId id="340" r:id="rId14"/>
    <p:sldId id="284" r:id="rId15"/>
    <p:sldId id="342" r:id="rId16"/>
    <p:sldId id="347" r:id="rId17"/>
    <p:sldId id="349" r:id="rId18"/>
    <p:sldId id="350" r:id="rId19"/>
    <p:sldId id="343" r:id="rId20"/>
    <p:sldId id="344" r:id="rId21"/>
    <p:sldId id="345" r:id="rId22"/>
    <p:sldId id="351" r:id="rId23"/>
    <p:sldId id="352" r:id="rId24"/>
    <p:sldId id="272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rganovAK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C64"/>
    <a:srgbClr val="FF9933"/>
    <a:srgbClr val="FAB09C"/>
    <a:srgbClr val="EF4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2" autoAdjust="0"/>
    <p:restoredTop sz="86465" autoAdjust="0"/>
  </p:normalViewPr>
  <p:slideViewPr>
    <p:cSldViewPr snapToGrid="0" showGuides="1">
      <p:cViewPr varScale="1">
        <p:scale>
          <a:sx n="67" d="100"/>
          <a:sy n="67" d="100"/>
        </p:scale>
        <p:origin x="-108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A7348-4D71-4693-A0A4-8729CF1BEDFF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B0F4-942F-431E-BEC8-5FE180178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8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1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2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2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76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7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6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7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7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7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0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5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B0F4-942F-431E-BEC8-5FE1801780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7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3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1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1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9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7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9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28B-8827-4623-9284-F66F19FA2BA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717E-10B8-4B52-8947-BA841689D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5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746975" y="1313645"/>
            <a:ext cx="10753859" cy="1287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6281" y="3348507"/>
            <a:ext cx="6086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Виоэффективы в выращивании КРС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87155" y="6259132"/>
            <a:ext cx="221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25 мая</a:t>
            </a:r>
            <a:r>
              <a:rPr lang="en-US" dirty="0" smtClean="0">
                <a:solidFill>
                  <a:srgbClr val="92D050"/>
                </a:solidFill>
              </a:rPr>
              <a:t> 2018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" name="Picture 8" descr="Solagran Logo 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53" y="581192"/>
            <a:ext cx="1297693" cy="63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Sollogo color small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75" y="631064"/>
            <a:ext cx="492978" cy="4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7865" y="375630"/>
            <a:ext cx="419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ПРОДУКЦИЯ КОМПАНИИ - СУБСТАНЦИИ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28547" y="83249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AutoShape 6"/>
          <p:cNvCxnSpPr>
            <a:cxnSpLocks noChangeShapeType="1"/>
          </p:cNvCxnSpPr>
          <p:nvPr/>
        </p:nvCxnSpPr>
        <p:spPr bwMode="auto">
          <a:xfrm>
            <a:off x="7298721" y="3874731"/>
            <a:ext cx="1588" cy="1587"/>
          </a:xfrm>
          <a:prstGeom prst="bentConnector3">
            <a:avLst>
              <a:gd name="adj1" fmla="val 14400005"/>
            </a:avLst>
          </a:prstGeom>
          <a:noFill/>
          <a:ln w="9525">
            <a:noFill/>
            <a:miter lim="800000"/>
            <a:headEnd/>
            <a:tailEnd/>
          </a:ln>
        </p:spPr>
      </p:cxnSp>
      <p:sp>
        <p:nvSpPr>
          <p:cNvPr id="53" name="Rectangle 7"/>
          <p:cNvSpPr>
            <a:spLocks noChangeAspect="1" noChangeArrowheads="1"/>
          </p:cNvSpPr>
          <p:nvPr/>
        </p:nvSpPr>
        <p:spPr bwMode="auto">
          <a:xfrm>
            <a:off x="6784371" y="2057043"/>
            <a:ext cx="2117725" cy="615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" name="Rectangle 8"/>
          <p:cNvSpPr>
            <a:spLocks noChangeAspect="1" noChangeArrowheads="1"/>
          </p:cNvSpPr>
          <p:nvPr/>
        </p:nvSpPr>
        <p:spPr bwMode="auto">
          <a:xfrm>
            <a:off x="7052659" y="2125306"/>
            <a:ext cx="1430337" cy="484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A</a:t>
            </a:r>
            <a:endParaRPr lang="en-GB" sz="1000" dirty="0"/>
          </a:p>
        </p:txBody>
      </p:sp>
      <p:sp>
        <p:nvSpPr>
          <p:cNvPr id="55" name="Rectangle 9"/>
          <p:cNvSpPr>
            <a:spLocks noChangeAspect="1" noChangeArrowheads="1"/>
          </p:cNvSpPr>
          <p:nvPr/>
        </p:nvSpPr>
        <p:spPr bwMode="auto">
          <a:xfrm>
            <a:off x="9472009" y="2519006"/>
            <a:ext cx="2028825" cy="2370137"/>
          </a:xfrm>
          <a:prstGeom prst="rect">
            <a:avLst/>
          </a:prstGeom>
          <a:solidFill>
            <a:srgbClr val="EFF78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+mn-lt"/>
            </a:endParaRPr>
          </a:p>
        </p:txBody>
      </p:sp>
      <p:sp>
        <p:nvSpPr>
          <p:cNvPr id="56" name="Rectangle 10"/>
          <p:cNvSpPr>
            <a:spLocks noChangeAspect="1" noChangeArrowheads="1"/>
          </p:cNvSpPr>
          <p:nvPr/>
        </p:nvSpPr>
        <p:spPr bwMode="auto">
          <a:xfrm>
            <a:off x="9237058" y="1959253"/>
            <a:ext cx="234534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000000"/>
                </a:solidFill>
              </a:rPr>
              <a:t>Стадия</a:t>
            </a:r>
            <a:r>
              <a:rPr lang="en-AU" sz="1400" dirty="0">
                <a:solidFill>
                  <a:srgbClr val="000000"/>
                </a:solidFill>
              </a:rPr>
              <a:t> II </a:t>
            </a:r>
            <a:r>
              <a:rPr lang="ru-RU" sz="1400" dirty="0">
                <a:solidFill>
                  <a:srgbClr val="000000"/>
                </a:solidFill>
              </a:rPr>
              <a:t>переработки</a:t>
            </a:r>
            <a:endParaRPr lang="en-AU" sz="1400" dirty="0">
              <a:solidFill>
                <a:srgbClr val="000000"/>
              </a:solidFill>
            </a:endParaRPr>
          </a:p>
        </p:txBody>
      </p:sp>
      <p:sp>
        <p:nvSpPr>
          <p:cNvPr id="57" name="Rectangle 11"/>
          <p:cNvSpPr>
            <a:spLocks noChangeAspect="1" noChangeArrowheads="1"/>
          </p:cNvSpPr>
          <p:nvPr/>
        </p:nvSpPr>
        <p:spPr bwMode="auto">
          <a:xfrm>
            <a:off x="9405334" y="2880956"/>
            <a:ext cx="1781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58" name="Rectangle 12"/>
          <p:cNvSpPr>
            <a:spLocks noChangeAspect="1" noChangeArrowheads="1"/>
          </p:cNvSpPr>
          <p:nvPr/>
        </p:nvSpPr>
        <p:spPr bwMode="auto">
          <a:xfrm>
            <a:off x="9576784" y="2661881"/>
            <a:ext cx="1425575" cy="458787"/>
          </a:xfrm>
          <a:prstGeom prst="rect">
            <a:avLst/>
          </a:pr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R</a:t>
            </a:r>
            <a:endParaRPr lang="en-GB" sz="1000" dirty="0"/>
          </a:p>
        </p:txBody>
      </p:sp>
      <p:sp>
        <p:nvSpPr>
          <p:cNvPr id="59" name="Rectangle 13"/>
          <p:cNvSpPr>
            <a:spLocks noChangeAspect="1" noChangeArrowheads="1"/>
          </p:cNvSpPr>
          <p:nvPr/>
        </p:nvSpPr>
        <p:spPr bwMode="auto">
          <a:xfrm>
            <a:off x="9576784" y="3439756"/>
            <a:ext cx="1425575" cy="484187"/>
          </a:xfrm>
          <a:prstGeom prst="rect">
            <a:avLst/>
          </a:pr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S</a:t>
            </a:r>
            <a:endParaRPr lang="en-GB" sz="1000" dirty="0"/>
          </a:p>
        </p:txBody>
      </p:sp>
      <p:sp>
        <p:nvSpPr>
          <p:cNvPr id="60" name="Rectangle 14"/>
          <p:cNvSpPr>
            <a:spLocks noChangeAspect="1" noChangeArrowheads="1"/>
          </p:cNvSpPr>
          <p:nvPr/>
        </p:nvSpPr>
        <p:spPr bwMode="auto">
          <a:xfrm>
            <a:off x="9576784" y="4252556"/>
            <a:ext cx="1425575" cy="484187"/>
          </a:xfrm>
          <a:prstGeom prst="rect">
            <a:avLst/>
          </a:prstGeom>
          <a:solidFill>
            <a:srgbClr val="CC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B</a:t>
            </a:r>
            <a:endParaRPr lang="en-GB" sz="1000" dirty="0"/>
          </a:p>
        </p:txBody>
      </p:sp>
      <p:sp>
        <p:nvSpPr>
          <p:cNvPr id="61" name="Rectangle 15"/>
          <p:cNvSpPr>
            <a:spLocks noChangeAspect="1" noChangeArrowheads="1"/>
          </p:cNvSpPr>
          <p:nvPr/>
        </p:nvSpPr>
        <p:spPr bwMode="auto">
          <a:xfrm>
            <a:off x="6803421" y="2755543"/>
            <a:ext cx="2098675" cy="3695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2" name="Rectangle 16"/>
          <p:cNvSpPr>
            <a:spLocks noChangeAspect="1" noChangeArrowheads="1"/>
          </p:cNvSpPr>
          <p:nvPr/>
        </p:nvSpPr>
        <p:spPr bwMode="auto">
          <a:xfrm>
            <a:off x="6659880" y="1547773"/>
            <a:ext cx="233172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000000"/>
                </a:solidFill>
              </a:rPr>
              <a:t>Стадия </a:t>
            </a:r>
            <a:r>
              <a:rPr lang="en-AU" sz="1400" dirty="0">
                <a:solidFill>
                  <a:srgbClr val="000000"/>
                </a:solidFill>
              </a:rPr>
              <a:t>I </a:t>
            </a:r>
            <a:r>
              <a:rPr lang="ru-RU" sz="1400" dirty="0">
                <a:solidFill>
                  <a:srgbClr val="000000"/>
                </a:solidFill>
              </a:rPr>
              <a:t>переработки</a:t>
            </a:r>
            <a:endParaRPr lang="en-AU" sz="1400" dirty="0">
              <a:solidFill>
                <a:srgbClr val="000000"/>
              </a:solidFill>
            </a:endParaRPr>
          </a:p>
        </p:txBody>
      </p:sp>
      <p:sp>
        <p:nvSpPr>
          <p:cNvPr id="63" name="Rectangle 17"/>
          <p:cNvSpPr>
            <a:spLocks noChangeAspect="1" noChangeArrowheads="1"/>
          </p:cNvSpPr>
          <p:nvPr/>
        </p:nvSpPr>
        <p:spPr bwMode="auto">
          <a:xfrm>
            <a:off x="7052659" y="2834918"/>
            <a:ext cx="1430337" cy="485775"/>
          </a:xfrm>
          <a:prstGeom prst="rect">
            <a:avLst/>
          </a:prstGeom>
          <a:solidFill>
            <a:srgbClr val="0099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N</a:t>
            </a:r>
            <a:endParaRPr lang="en-GB" sz="1000" dirty="0"/>
          </a:p>
        </p:txBody>
      </p:sp>
      <p:sp>
        <p:nvSpPr>
          <p:cNvPr id="64" name="Rectangle 18"/>
          <p:cNvSpPr>
            <a:spLocks noChangeAspect="1" noChangeArrowheads="1"/>
          </p:cNvSpPr>
          <p:nvPr/>
        </p:nvSpPr>
        <p:spPr bwMode="auto">
          <a:xfrm>
            <a:off x="7054246" y="3455631"/>
            <a:ext cx="1431925" cy="458787"/>
          </a:xfrm>
          <a:prstGeom prst="rect">
            <a:avLst/>
          </a:prstGeom>
          <a:solidFill>
            <a:srgbClr val="FF99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V</a:t>
            </a:r>
            <a:endParaRPr lang="en-GB" sz="1000" dirty="0"/>
          </a:p>
        </p:txBody>
      </p:sp>
      <p:sp>
        <p:nvSpPr>
          <p:cNvPr id="65" name="Rectangle 19"/>
          <p:cNvSpPr>
            <a:spLocks noChangeAspect="1" noChangeArrowheads="1"/>
          </p:cNvSpPr>
          <p:nvPr/>
        </p:nvSpPr>
        <p:spPr bwMode="auto">
          <a:xfrm>
            <a:off x="7060596" y="4212868"/>
            <a:ext cx="1428750" cy="3889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Bioeffective</a:t>
            </a:r>
            <a:r>
              <a:rPr lang="en-US" sz="900" baseline="30000" dirty="0"/>
              <a:t>®</a:t>
            </a:r>
            <a:r>
              <a:rPr lang="en-US" sz="900" dirty="0"/>
              <a:t> </a:t>
            </a:r>
            <a:r>
              <a:rPr lang="en-US" sz="900" dirty="0" smtClean="0"/>
              <a:t>L</a:t>
            </a:r>
            <a:endParaRPr lang="en-GB" sz="900" dirty="0"/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5201634" y="1609368"/>
            <a:ext cx="1181100" cy="484188"/>
          </a:xfrm>
          <a:prstGeom prst="rect">
            <a:avLst/>
          </a:prstGeom>
          <a:solidFill>
            <a:srgbClr val="FFCC66">
              <a:alpha val="74901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ru-RU" sz="1000" dirty="0">
                <a:solidFill>
                  <a:srgbClr val="000000"/>
                </a:solidFill>
              </a:rPr>
              <a:t>Хвойный воск </a:t>
            </a:r>
            <a:endParaRPr lang="en-AU" sz="1000" dirty="0">
              <a:solidFill>
                <a:srgbClr val="000000"/>
              </a:solidFill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5217509" y="4500206"/>
            <a:ext cx="1181100" cy="56515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r>
              <a:rPr lang="ru-RU" sz="1000"/>
              <a:t>Натуральный </a:t>
            </a:r>
          </a:p>
          <a:p>
            <a:pPr algn="ctr" eaLnBrk="0" hangingPunct="0">
              <a:defRPr/>
            </a:pPr>
            <a:r>
              <a:rPr lang="ru-RU" sz="1000"/>
              <a:t>водный </a:t>
            </a:r>
          </a:p>
          <a:p>
            <a:pPr algn="ctr" eaLnBrk="0" hangingPunct="0">
              <a:defRPr/>
            </a:pPr>
            <a:r>
              <a:rPr lang="ru-RU" sz="1000"/>
              <a:t>экстракт хвои</a:t>
            </a:r>
            <a:r>
              <a:rPr lang="en-US" sz="1000"/>
              <a:t> </a:t>
            </a:r>
          </a:p>
          <a:p>
            <a:pPr algn="ctr" eaLnBrk="0" hangingPunct="0">
              <a:defRPr/>
            </a:pPr>
            <a:endParaRPr lang="en-AU" sz="1000">
              <a:solidFill>
                <a:schemeClr val="bg1"/>
              </a:solidFill>
            </a:endParaRP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209571" y="5513031"/>
            <a:ext cx="1181100" cy="4873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ru-RU" sz="1000">
                <a:solidFill>
                  <a:srgbClr val="000000"/>
                </a:solidFill>
              </a:rPr>
              <a:t>Экстракция</a:t>
            </a:r>
          </a:p>
          <a:p>
            <a:pPr algn="ctr"/>
            <a:r>
              <a:rPr lang="ru-RU" sz="1000">
                <a:solidFill>
                  <a:srgbClr val="000000"/>
                </a:solidFill>
              </a:rPr>
              <a:t> жидким </a:t>
            </a:r>
            <a:r>
              <a:rPr lang="en-AU" sz="1000">
                <a:solidFill>
                  <a:srgbClr val="000000"/>
                </a:solidFill>
              </a:rPr>
              <a:t>CO2 </a:t>
            </a:r>
          </a:p>
          <a:p>
            <a:pPr algn="ctr"/>
            <a:endParaRPr lang="en-AU" sz="1000">
              <a:solidFill>
                <a:srgbClr val="000000"/>
              </a:solidFill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3612546" y="4046181"/>
            <a:ext cx="1181100" cy="728662"/>
          </a:xfrm>
          <a:prstGeom prst="rect">
            <a:avLst/>
          </a:prstGeom>
          <a:solidFill>
            <a:srgbClr val="99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ru-RU" sz="1000">
                <a:solidFill>
                  <a:srgbClr val="000000"/>
                </a:solidFill>
              </a:rPr>
              <a:t>Хвоя</a:t>
            </a:r>
            <a:endParaRPr lang="en-AU" sz="1000">
              <a:solidFill>
                <a:srgbClr val="000000"/>
              </a:solidFill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5215921" y="3147656"/>
            <a:ext cx="1174750" cy="433744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Bioefffective P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7054246" y="5227281"/>
            <a:ext cx="1427163" cy="385762"/>
          </a:xfrm>
          <a:prstGeom prst="rect">
            <a:avLst/>
          </a:prstGeom>
          <a:solidFill>
            <a:srgbClr val="EC563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I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7054246" y="5908318"/>
            <a:ext cx="1427163" cy="3857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000" dirty="0"/>
              <a:t>Bioeffective</a:t>
            </a:r>
            <a:r>
              <a:rPr lang="en-US" sz="1000" baseline="30000" dirty="0"/>
              <a:t>®</a:t>
            </a:r>
            <a:r>
              <a:rPr lang="en-US" sz="1000" dirty="0"/>
              <a:t> E</a:t>
            </a: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>
            <a:off x="5039709" y="396680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5066696" y="5155843"/>
            <a:ext cx="3675063" cy="1201738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75" name="Elbow Connector 2"/>
          <p:cNvCxnSpPr>
            <a:cxnSpLocks noChangeShapeType="1"/>
          </p:cNvCxnSpPr>
          <p:nvPr/>
        </p:nvCxnSpPr>
        <p:spPr bwMode="auto">
          <a:xfrm rot="5400000" flipH="1" flipV="1">
            <a:off x="4404664" y="2512287"/>
            <a:ext cx="1399738" cy="194202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Elbow Connector 5"/>
          <p:cNvCxnSpPr>
            <a:cxnSpLocks noChangeShapeType="1"/>
          </p:cNvCxnSpPr>
          <p:nvPr/>
        </p:nvCxnSpPr>
        <p:spPr bwMode="auto">
          <a:xfrm flipV="1">
            <a:off x="4793646" y="3351828"/>
            <a:ext cx="422275" cy="1045984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Elbow Connector 8"/>
          <p:cNvCxnSpPr>
            <a:cxnSpLocks noChangeShapeType="1"/>
            <a:endCxn id="67" idx="1"/>
          </p:cNvCxnSpPr>
          <p:nvPr/>
        </p:nvCxnSpPr>
        <p:spPr bwMode="auto">
          <a:xfrm rot="16200000" flipH="1">
            <a:off x="4796028" y="4361299"/>
            <a:ext cx="412750" cy="430213"/>
          </a:xfrm>
          <a:prstGeom prst="bentConnector4">
            <a:avLst>
              <a:gd name="adj1" fmla="val 10023"/>
              <a:gd name="adj2" fmla="val 5010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Elbow Connector 18"/>
          <p:cNvCxnSpPr>
            <a:cxnSpLocks noChangeShapeType="1"/>
            <a:endCxn id="68" idx="1"/>
          </p:cNvCxnSpPr>
          <p:nvPr/>
        </p:nvCxnSpPr>
        <p:spPr bwMode="auto">
          <a:xfrm rot="16200000" flipH="1">
            <a:off x="4442809" y="4990743"/>
            <a:ext cx="1328738" cy="204787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" name="Straight Connector 23"/>
          <p:cNvCxnSpPr>
            <a:cxnSpLocks noChangeShapeType="1"/>
            <a:stCxn id="69" idx="3"/>
            <a:endCxn id="65" idx="1"/>
          </p:cNvCxnSpPr>
          <p:nvPr/>
        </p:nvCxnSpPr>
        <p:spPr bwMode="auto">
          <a:xfrm flipV="1">
            <a:off x="4793646" y="4408131"/>
            <a:ext cx="226695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" name="Elbow Connector 26"/>
          <p:cNvCxnSpPr>
            <a:cxnSpLocks noChangeShapeType="1"/>
            <a:stCxn id="68" idx="3"/>
            <a:endCxn id="71" idx="1"/>
          </p:cNvCxnSpPr>
          <p:nvPr/>
        </p:nvCxnSpPr>
        <p:spPr bwMode="auto">
          <a:xfrm flipV="1">
            <a:off x="6390671" y="5420956"/>
            <a:ext cx="663575" cy="33655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Elbow Connector 29"/>
          <p:cNvCxnSpPr>
            <a:cxnSpLocks noChangeShapeType="1"/>
            <a:stCxn id="68" idx="3"/>
            <a:endCxn id="72" idx="1"/>
          </p:cNvCxnSpPr>
          <p:nvPr/>
        </p:nvCxnSpPr>
        <p:spPr bwMode="auto">
          <a:xfrm>
            <a:off x="6390671" y="5757506"/>
            <a:ext cx="663575" cy="344487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" name="Elbow Connector 78848"/>
          <p:cNvCxnSpPr>
            <a:cxnSpLocks noChangeShapeType="1"/>
          </p:cNvCxnSpPr>
          <p:nvPr/>
        </p:nvCxnSpPr>
        <p:spPr bwMode="auto">
          <a:xfrm rot="5400000" flipH="1" flipV="1">
            <a:off x="6631971" y="3969981"/>
            <a:ext cx="711200" cy="15240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" name="Elbow Connector 78900"/>
          <p:cNvCxnSpPr>
            <a:cxnSpLocks noChangeShapeType="1"/>
            <a:stCxn id="63" idx="1"/>
            <a:endCxn id="64" idx="1"/>
          </p:cNvCxnSpPr>
          <p:nvPr/>
        </p:nvCxnSpPr>
        <p:spPr bwMode="auto">
          <a:xfrm rot="10800000" flipH="1" flipV="1">
            <a:off x="7052659" y="3077806"/>
            <a:ext cx="1587" cy="606425"/>
          </a:xfrm>
          <a:prstGeom prst="bentConnector3">
            <a:avLst>
              <a:gd name="adj1" fmla="val -911235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4" name="Elbow Connector 78906"/>
          <p:cNvCxnSpPr>
            <a:cxnSpLocks noChangeShapeType="1"/>
            <a:endCxn id="54" idx="1"/>
          </p:cNvCxnSpPr>
          <p:nvPr/>
        </p:nvCxnSpPr>
        <p:spPr bwMode="auto">
          <a:xfrm rot="5400000" flipH="1" flipV="1">
            <a:off x="5798534" y="3158768"/>
            <a:ext cx="2044700" cy="463550"/>
          </a:xfrm>
          <a:prstGeom prst="bent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" name="Elbow Connector 78909"/>
          <p:cNvCxnSpPr>
            <a:cxnSpLocks noChangeShapeType="1"/>
            <a:stCxn id="64" idx="3"/>
            <a:endCxn id="60" idx="1"/>
          </p:cNvCxnSpPr>
          <p:nvPr/>
        </p:nvCxnSpPr>
        <p:spPr bwMode="auto">
          <a:xfrm>
            <a:off x="8486171" y="3685818"/>
            <a:ext cx="1090613" cy="808038"/>
          </a:xfrm>
          <a:prstGeom prst="bentConnector3">
            <a:avLst>
              <a:gd name="adj1" fmla="val 6903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Elbow Connector 78913"/>
          <p:cNvCxnSpPr>
            <a:cxnSpLocks noChangeShapeType="1"/>
            <a:stCxn id="64" idx="3"/>
            <a:endCxn id="58" idx="1"/>
          </p:cNvCxnSpPr>
          <p:nvPr/>
        </p:nvCxnSpPr>
        <p:spPr bwMode="auto">
          <a:xfrm flipV="1">
            <a:off x="8486171" y="2890481"/>
            <a:ext cx="1090613" cy="795337"/>
          </a:xfrm>
          <a:prstGeom prst="bentConnector3">
            <a:avLst>
              <a:gd name="adj1" fmla="val 68519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7" name="Elbow Connector 78917"/>
          <p:cNvCxnSpPr>
            <a:cxnSpLocks noChangeShapeType="1"/>
            <a:stCxn id="64" idx="3"/>
            <a:endCxn id="59" idx="1"/>
          </p:cNvCxnSpPr>
          <p:nvPr/>
        </p:nvCxnSpPr>
        <p:spPr bwMode="auto">
          <a:xfrm flipV="1">
            <a:off x="8486171" y="3681056"/>
            <a:ext cx="1090613" cy="47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Rectangle 64"/>
          <p:cNvSpPr txBox="1">
            <a:spLocks noChangeArrowheads="1"/>
          </p:cNvSpPr>
          <p:nvPr/>
        </p:nvSpPr>
        <p:spPr bwMode="auto">
          <a:xfrm>
            <a:off x="289494" y="1229842"/>
            <a:ext cx="4732449" cy="5857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46038" tIns="46038" rIns="46038" bIns="46038"/>
          <a:lstStyle/>
          <a:p>
            <a:r>
              <a:rPr lang="en-US" sz="1400" dirty="0" smtClean="0">
                <a:latin typeface="Calibri" pitchFamily="34" charset="0"/>
              </a:rPr>
              <a:t>     </a:t>
            </a:r>
            <a:r>
              <a:rPr lang="ru-RU" sz="1600" dirty="0" smtClean="0">
                <a:latin typeface="Calibri" pitchFamily="34" charset="0"/>
              </a:rPr>
              <a:t>Компания </a:t>
            </a:r>
            <a:r>
              <a:rPr lang="en-US" sz="1600" dirty="0">
                <a:latin typeface="Calibri" pitchFamily="34" charset="0"/>
              </a:rPr>
              <a:t>S</a:t>
            </a:r>
            <a:r>
              <a:rPr lang="en-AU" sz="1600" dirty="0">
                <a:latin typeface="Calibri" pitchFamily="34" charset="0"/>
              </a:rPr>
              <a:t>olagran </a:t>
            </a:r>
            <a:r>
              <a:rPr lang="ru-RU" sz="1600" dirty="0" smtClean="0">
                <a:latin typeface="Calibri" pitchFamily="34" charset="0"/>
              </a:rPr>
              <a:t>производит</a:t>
            </a:r>
            <a:r>
              <a:rPr lang="en-US" sz="1600" dirty="0" smtClean="0">
                <a:latin typeface="Calibri" pitchFamily="34" charset="0"/>
              </a:rPr>
              <a:t> 7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из </a:t>
            </a:r>
            <a:r>
              <a:rPr lang="en-AU" sz="1600" dirty="0" smtClean="0">
                <a:latin typeface="Calibri" pitchFamily="34" charset="0"/>
              </a:rPr>
              <a:t>11 </a:t>
            </a:r>
            <a:r>
              <a:rPr lang="ru-RU" sz="1600" dirty="0">
                <a:latin typeface="Calibri" pitchFamily="34" charset="0"/>
              </a:rPr>
              <a:t>основных</a:t>
            </a:r>
            <a:r>
              <a:rPr lang="en-AU" sz="1600" dirty="0">
                <a:latin typeface="Calibri" pitchFamily="34" charset="0"/>
              </a:rPr>
              <a:t> </a:t>
            </a:r>
            <a:r>
              <a:rPr lang="en-AU" sz="1600" i="1" dirty="0">
                <a:latin typeface="Calibri" pitchFamily="34" charset="0"/>
              </a:rPr>
              <a:t>Bioeffectives</a:t>
            </a:r>
            <a:r>
              <a:rPr lang="en-AU" sz="1600" i="1" baseline="30000" dirty="0">
                <a:latin typeface="Calibri" pitchFamily="34" charset="0"/>
              </a:rPr>
              <a:t>®</a:t>
            </a:r>
            <a:r>
              <a:rPr lang="ru-RU" sz="1600" i="1" dirty="0">
                <a:latin typeface="Calibri" pitchFamily="34" charset="0"/>
              </a:rPr>
              <a:t>, </a:t>
            </a:r>
            <a:r>
              <a:rPr lang="ru-RU" sz="1600" dirty="0">
                <a:latin typeface="Calibri" pitchFamily="34" charset="0"/>
              </a:rPr>
              <a:t>получаемых при использовании запатентованной технологии экстракции. 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    </a:t>
            </a:r>
            <a:r>
              <a:rPr lang="ru-RU" sz="1600" dirty="0" smtClean="0">
                <a:latin typeface="Calibri" pitchFamily="34" charset="0"/>
              </a:rPr>
              <a:t>Данный </a:t>
            </a:r>
            <a:r>
              <a:rPr lang="ru-RU" sz="1600" dirty="0">
                <a:latin typeface="Calibri" pitchFamily="34" charset="0"/>
              </a:rPr>
              <a:t>технологический процесс подразумевает щадящую экстракцию, которая позволяет извлекать живые элементы хвои, не нарушая их биологически активных свойств. </a:t>
            </a:r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  </a:t>
            </a:r>
            <a:r>
              <a:rPr lang="ru-RU" sz="1600" dirty="0" smtClean="0">
                <a:latin typeface="Calibri" pitchFamily="34" charset="0"/>
              </a:rPr>
              <a:t>Первые </a:t>
            </a:r>
            <a:r>
              <a:rPr lang="ru-RU" sz="1600" dirty="0">
                <a:latin typeface="Calibri" pitchFamily="34" charset="0"/>
              </a:rPr>
              <a:t>стадии экстракции должны производиться вблизи источника сырья, так как оно должно быть </a:t>
            </a:r>
            <a:r>
              <a:rPr lang="ru-RU" sz="1600" dirty="0" smtClean="0">
                <a:latin typeface="Calibri" pitchFamily="34" charset="0"/>
              </a:rPr>
              <a:t>свежезаготовленным</a:t>
            </a:r>
            <a:r>
              <a:rPr lang="ru-RU" sz="1600" dirty="0">
                <a:latin typeface="Calibri" pitchFamily="34" charset="0"/>
              </a:rPr>
              <a:t>. </a:t>
            </a:r>
            <a:endParaRPr lang="en-AU" sz="1600" dirty="0">
              <a:latin typeface="Calibri" pitchFamily="34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5245100" y="2387600"/>
            <a:ext cx="1183671" cy="41556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Эфирные масла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3" name="5-конечная звезда 92"/>
          <p:cNvSpPr/>
          <p:nvPr/>
        </p:nvSpPr>
        <p:spPr>
          <a:xfrm>
            <a:off x="8519885" y="1973944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>
            <a:off x="8512628" y="3287487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>
            <a:off x="8505371" y="4020457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>
            <a:off x="8498114" y="5740400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>
            <a:off x="11016342" y="3280229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>
            <a:off x="11009085" y="2474686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5-конечная звезда 100"/>
          <p:cNvSpPr/>
          <p:nvPr/>
        </p:nvSpPr>
        <p:spPr>
          <a:xfrm>
            <a:off x="8461828" y="5065486"/>
            <a:ext cx="449943" cy="420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>
            <a:endCxn id="44" idx="1"/>
          </p:cNvCxnSpPr>
          <p:nvPr/>
        </p:nvCxnSpPr>
        <p:spPr>
          <a:xfrm flipV="1">
            <a:off x="5007429" y="2595384"/>
            <a:ext cx="237671" cy="26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0" y="1587930"/>
            <a:ext cx="8594137" cy="263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1946" y="346525"/>
            <a:ext cx="878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ПРОДУКЦИЯ КОМПАНИИ – СУБСТАНЦИИ. Объемы производимой продукции (кг/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мес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433" y="4102098"/>
            <a:ext cx="148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Масляно-эфирный комплекс пихты сибирской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939934" y="4114283"/>
            <a:ext cx="148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Концентраты полипропенолов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91443" y="4223465"/>
            <a:ext cx="1480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Силбиол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83893" y="4183985"/>
            <a:ext cx="148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Комплекс провитаминный хвойный 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67365" y="4196169"/>
            <a:ext cx="148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Паста бальзамическая хвойная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2784" y="4156687"/>
            <a:ext cx="148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Паста  хвойная хлорофилло-каротиновая (С</a:t>
            </a:r>
            <a:r>
              <a:rPr lang="en-US" sz="1200" dirty="0" smtClean="0"/>
              <a:t>GNS)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8904" y="4150809"/>
            <a:ext cx="124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Клеточный сок пихты сибирской</a:t>
            </a:r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76" y="479489"/>
            <a:ext cx="1471758" cy="29199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28547" y="83249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 descr="Sollogo color small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811440" y="1143237"/>
            <a:ext cx="1283071" cy="385762"/>
          </a:xfrm>
          <a:prstGeom prst="rect">
            <a:avLst/>
          </a:prstGeom>
          <a:solidFill>
            <a:srgbClr val="EC563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I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575550" y="1143236"/>
            <a:ext cx="1235890" cy="3857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E</a:t>
            </a:r>
          </a:p>
        </p:txBody>
      </p:sp>
      <p:sp>
        <p:nvSpPr>
          <p:cNvPr id="23" name="Rectangle 8"/>
          <p:cNvSpPr>
            <a:spLocks noChangeAspect="1" noChangeArrowheads="1"/>
          </p:cNvSpPr>
          <p:nvPr/>
        </p:nvSpPr>
        <p:spPr bwMode="auto">
          <a:xfrm>
            <a:off x="4094511" y="1143237"/>
            <a:ext cx="1220298" cy="385762"/>
          </a:xfrm>
          <a:prstGeom prst="rect">
            <a:avLst/>
          </a:prstGeom>
          <a:solidFill>
            <a:srgbClr val="0099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A</a:t>
            </a:r>
            <a:endParaRPr lang="en-GB" sz="1200" dirty="0"/>
          </a:p>
        </p:txBody>
      </p:sp>
      <p:sp>
        <p:nvSpPr>
          <p:cNvPr id="24" name="Rectangle 19"/>
          <p:cNvSpPr>
            <a:spLocks noChangeAspect="1" noChangeArrowheads="1"/>
          </p:cNvSpPr>
          <p:nvPr/>
        </p:nvSpPr>
        <p:spPr bwMode="auto">
          <a:xfrm>
            <a:off x="5353692" y="1135275"/>
            <a:ext cx="1185624" cy="39372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</a:t>
            </a:r>
            <a:r>
              <a:rPr lang="en-US" sz="1200" dirty="0" smtClean="0"/>
              <a:t>L</a:t>
            </a:r>
            <a:endParaRPr lang="en-GB" sz="1200" dirty="0"/>
          </a:p>
        </p:txBody>
      </p:sp>
      <p:sp>
        <p:nvSpPr>
          <p:cNvPr id="25" name="Rectangle 12"/>
          <p:cNvSpPr>
            <a:spLocks noChangeAspect="1" noChangeArrowheads="1"/>
          </p:cNvSpPr>
          <p:nvPr/>
        </p:nvSpPr>
        <p:spPr bwMode="auto">
          <a:xfrm>
            <a:off x="8939284" y="1153710"/>
            <a:ext cx="1267213" cy="375290"/>
          </a:xfrm>
          <a:prstGeom prst="rect">
            <a:avLst/>
          </a:pr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R</a:t>
            </a:r>
            <a:endParaRPr lang="en-GB" sz="1200" dirty="0"/>
          </a:p>
        </p:txBody>
      </p:sp>
      <p:sp>
        <p:nvSpPr>
          <p:cNvPr id="26" name="Rectangle 13"/>
          <p:cNvSpPr>
            <a:spLocks noChangeAspect="1" noChangeArrowheads="1"/>
          </p:cNvSpPr>
          <p:nvPr/>
        </p:nvSpPr>
        <p:spPr bwMode="auto">
          <a:xfrm>
            <a:off x="7718963" y="1152941"/>
            <a:ext cx="1220321" cy="376060"/>
          </a:xfrm>
          <a:prstGeom prst="rect">
            <a:avLst/>
          </a:pr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S</a:t>
            </a:r>
            <a:endParaRPr lang="en-GB" sz="1200" dirty="0"/>
          </a:p>
        </p:txBody>
      </p:sp>
      <p:sp>
        <p:nvSpPr>
          <p:cNvPr id="27" name="Rectangle 18"/>
          <p:cNvSpPr>
            <a:spLocks noChangeAspect="1" noChangeArrowheads="1"/>
          </p:cNvSpPr>
          <p:nvPr/>
        </p:nvSpPr>
        <p:spPr bwMode="auto">
          <a:xfrm>
            <a:off x="6523630" y="1143236"/>
            <a:ext cx="1195333" cy="385763"/>
          </a:xfrm>
          <a:prstGeom prst="rect">
            <a:avLst/>
          </a:prstGeom>
          <a:solidFill>
            <a:srgbClr val="FF99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Bioeffective</a:t>
            </a:r>
            <a:r>
              <a:rPr lang="en-US" sz="1200" baseline="30000" dirty="0"/>
              <a:t>®</a:t>
            </a:r>
            <a:r>
              <a:rPr lang="en-US" sz="1200" dirty="0"/>
              <a:t> V</a:t>
            </a:r>
            <a:endParaRPr lang="en-GB" sz="1200" dirty="0"/>
          </a:p>
        </p:txBody>
      </p:sp>
      <p:sp>
        <p:nvSpPr>
          <p:cNvPr id="28" name="Rectangle 12"/>
          <p:cNvSpPr>
            <a:spLocks noChangeAspect="1" noChangeArrowheads="1"/>
          </p:cNvSpPr>
          <p:nvPr/>
        </p:nvSpPr>
        <p:spPr bwMode="auto">
          <a:xfrm>
            <a:off x="10206497" y="1143236"/>
            <a:ext cx="1471758" cy="3857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dirty="0" smtClean="0"/>
              <a:t>АГРОКОМПЛЕКСЫ </a:t>
            </a:r>
            <a:endParaRPr lang="en-GB" sz="1000" dirty="0"/>
          </a:p>
        </p:txBody>
      </p:sp>
      <p:sp>
        <p:nvSpPr>
          <p:cNvPr id="29" name="Rectangle 12"/>
          <p:cNvSpPr>
            <a:spLocks noChangeAspect="1" noChangeArrowheads="1"/>
          </p:cNvSpPr>
          <p:nvPr/>
        </p:nvSpPr>
        <p:spPr bwMode="auto">
          <a:xfrm>
            <a:off x="477672" y="1142018"/>
            <a:ext cx="1097878" cy="38698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/>
              <a:t>Продукты: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402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811614" y="835357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9082" y="402151"/>
            <a:ext cx="81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ООО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«СОЛАГИФТ»: Собственная продукция для продажи через розничные сети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1" name="Picture 5" descr="Y:\ООО Солагифт\АВСТРАЛИЯ\Совет директоров 2016\Продукция\P1030342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92" y="1338402"/>
            <a:ext cx="4993210" cy="445698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21" y="1168186"/>
            <a:ext cx="4791060" cy="1792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21" y="3129859"/>
            <a:ext cx="2462581" cy="1560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07" y="3312723"/>
            <a:ext cx="792415" cy="1194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28" y="3118623"/>
            <a:ext cx="1280054" cy="1554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65" y="4791475"/>
            <a:ext cx="1792076" cy="1560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15" y="4717328"/>
            <a:ext cx="2401626" cy="15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99082" y="322735"/>
            <a:ext cx="814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Bioeffective® A.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Хвойный комплекс CGNC – 800 молекул.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Основные механизмы воздействия на организм.</a:t>
            </a:r>
            <a:r>
              <a:rPr lang="ru-RU" sz="2400" dirty="0" smtClean="0"/>
              <a:t>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1157346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0811" y="1813765"/>
            <a:ext cx="10046368" cy="406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Антиоксидант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Защищает от вредного воздействия неблагоприятных экологических и техногенных факторов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Минимизирует токсические эффекты лекарственной терапии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Повышает сопротивляемость организма к различным возбудителям инфекционных заболеваний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Уменьшает атеросклеротические и возрастные изменения сосудов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Снижает риск развития атеросклероза и связанных с ним сердечно-сосудистых нарушений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Улучшает функциональное состояние желудочно-кишечного тракта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1285" y="322735"/>
            <a:ext cx="10070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Bioeffective®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– 100 % натуральный клеточный сок хвои пихты сибирской. Основные механизмы воздействия на организм.  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1217504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 flipH="1">
            <a:off x="1010651" y="1854212"/>
            <a:ext cx="10082465" cy="376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 натурального железа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Антиоксидант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Укрепляет иммунитет, повышает защитные силы организма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Повышает выносливость, физическую работоспособность, адаптацию к нагрузкам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Усиливает устойчивость организма к неблагоприятным факторам внешней среды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Восстанавливает пониженное содержание эритроцитов и гемоглобина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Помогает адаптироваться при смене климатических и часовых поясов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Оказывает тонизирующее действие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91916" y="322735"/>
            <a:ext cx="8975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Bioeffective® R.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Концентрат полипренолов высшей чистоты. Основные механизмы воздействия на организм. 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1217504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 flipH="1">
            <a:off x="1094873" y="1793368"/>
            <a:ext cx="10010274" cy="4139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Широкий спектр биологической активности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Отсутствие побочных эффектов, токсичности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 Стимуляция иммунной системы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 Активизация функции  клеточной репарации - способности клеток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/>
              <a:t>   исправлять  химические  повреждения и разрывы в молекулах ДНК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 Усиление сперматогенеза – процесса формирования из первичных половых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/>
              <a:t>    клеток  сперматозоидов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 Улучшение работы практически всех органов внутренней секреции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Усиление антистрессовой, антиязвенной и ранозаживляющей активности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300" dirty="0" smtClean="0"/>
              <a:t>Стимуляция деятельности мозга животного, нейро-иммуногормональную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300" dirty="0" smtClean="0"/>
              <a:t>   регуляции, печени</a:t>
            </a:r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22884" y="322735"/>
            <a:ext cx="573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Хвойный энерго-минеральный комплекс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940778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84948" y="1407696"/>
            <a:ext cx="7595936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400" dirty="0" smtClean="0"/>
              <a:t> Изготавливается из древесной зелени экологически </a:t>
            </a:r>
          </a:p>
          <a:p>
            <a:pPr lvl="0"/>
            <a:r>
              <a:rPr lang="ru-RU" sz="2400" dirty="0" smtClean="0"/>
              <a:t>   чистым  способом</a:t>
            </a:r>
            <a:endParaRPr lang="en-US" sz="2400" dirty="0" smtClean="0"/>
          </a:p>
          <a:p>
            <a:pPr lvl="0"/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 По внешнему виду представляет собой однородную </a:t>
            </a:r>
          </a:p>
          <a:p>
            <a:pPr lvl="0"/>
            <a:r>
              <a:rPr lang="ru-RU" sz="2400" dirty="0" smtClean="0"/>
              <a:t>  вязкую жидкость с хвойным запахом</a:t>
            </a:r>
            <a:endParaRPr lang="en-US" sz="2400" dirty="0" smtClean="0"/>
          </a:p>
          <a:p>
            <a:pPr lvl="0"/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 Применяется для повышения продуктивности крупного </a:t>
            </a:r>
          </a:p>
          <a:p>
            <a:pPr lvl="0"/>
            <a:r>
              <a:rPr lang="ru-RU" sz="2400" dirty="0" smtClean="0"/>
              <a:t>  рогатого скота</a:t>
            </a:r>
            <a:endParaRPr lang="en-US" sz="2400" dirty="0" smtClean="0"/>
          </a:p>
          <a:p>
            <a:pPr lvl="0"/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Полностью совместима со всеми компонентами корма</a:t>
            </a:r>
            <a:endParaRPr lang="en-US" sz="2400" dirty="0" smtClean="0"/>
          </a:p>
          <a:p>
            <a:pPr lvl="0">
              <a:buFontTx/>
              <a:buChar char="-"/>
            </a:pPr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 Предназначается для сокращения восстановительного </a:t>
            </a:r>
          </a:p>
          <a:p>
            <a:pPr lvl="0"/>
            <a:r>
              <a:rPr lang="ru-RU" sz="2400" dirty="0" smtClean="0"/>
              <a:t>  периода после отела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59767" y="322735"/>
            <a:ext cx="741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Схема использования. Дозировка. Состав.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16515" y="952811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874" y="1564105"/>
            <a:ext cx="901566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Схема использования хвойно-энергетической кормовой добавки</a:t>
            </a:r>
            <a:r>
              <a:rPr lang="ru-RU" sz="2400" dirty="0" smtClean="0"/>
              <a:t>: для КРС за 60 дней до отела и в течение 60 дней после отела.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Дозировка</a:t>
            </a:r>
            <a:r>
              <a:rPr lang="ru-RU" sz="2400" dirty="0" smtClean="0"/>
              <a:t>: 150 г. добавки на голову в сутки. </a:t>
            </a:r>
            <a:r>
              <a:rPr lang="ru-RU" sz="2400" b="1" dirty="0" smtClean="0"/>
              <a:t>Телятам</a:t>
            </a:r>
            <a:r>
              <a:rPr lang="ru-RU" sz="2400" dirty="0" smtClean="0"/>
              <a:t>: индивидуально с профилактической и лечебной целью 50 г в сутки с 3 месяцев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СОСТАВ</a:t>
            </a:r>
            <a:r>
              <a:rPr lang="ru-RU" sz="2400" dirty="0" smtClean="0"/>
              <a:t>: глицерин дистиллированный медицинский ГОСТ 6824-96 (1-, 2,- ,3- пропантриол), натуральный носитель хвойная лапка.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Не содержит антибиотики, пальмовое масло, гормональные препараты и ГМО.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99410" y="322735"/>
            <a:ext cx="1037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Основные механизмы воздействия на организм животного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940778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5801" y="1094874"/>
            <a:ext cx="10984831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900" b="1" dirty="0" smtClean="0"/>
              <a:t>БИОЛОГИЧЕСКОЕ ДЕЙСТВИЕ</a:t>
            </a:r>
            <a:r>
              <a:rPr lang="ru-RU" sz="1900" dirty="0" smtClean="0"/>
              <a:t>: Пропантриол (глицерин) быстро и полностью всасывается в желудочно-кишечном тракте жвачных животных и в значительной степени доступен для промежуточного метаболизма в качестве глюкопластичного вещества. Используется для синтеза глюкозы и для непосредственной выработки энергии в организме животного - повышает содержание глюкозы в крови, нормализует энергетический баланс. Снижает концентрацию жирных кислот в крови, сдерживая развитие синдрома "жирной печени", предотвращает развитие кетоза. Способствует быстрому восстановлению репродуктивной функции после отела, нормализации выработки половых гормонов, что сокращает продолжительность сервис-периода и риск ослажнений при новой стельности.</a:t>
            </a:r>
          </a:p>
          <a:p>
            <a:r>
              <a:rPr lang="ru-RU" sz="1900" b="1" dirty="0" smtClean="0"/>
              <a:t>НАСЫЩАЕТ ОРГАНИЗМ</a:t>
            </a:r>
            <a:r>
              <a:rPr lang="ru-RU" sz="1900" dirty="0" smtClean="0"/>
              <a:t>: </a:t>
            </a:r>
            <a:r>
              <a:rPr lang="ru-RU" sz="1900" b="1" dirty="0" smtClean="0"/>
              <a:t>Водорастворимыми витаминами</a:t>
            </a:r>
            <a:r>
              <a:rPr lang="ru-RU" sz="1900" dirty="0" smtClean="0"/>
              <a:t>: С (аскорбиновая кислота), В (тиамин), B</a:t>
            </a:r>
            <a:r>
              <a:rPr lang="ru-RU" sz="1900" baseline="-25000" dirty="0" smtClean="0"/>
              <a:t>2</a:t>
            </a:r>
            <a:r>
              <a:rPr lang="ru-RU" sz="1900" dirty="0" smtClean="0"/>
              <a:t> (рибофлавин), В</a:t>
            </a:r>
            <a:r>
              <a:rPr lang="ru-RU" sz="1900" baseline="-25000" dirty="0" smtClean="0"/>
              <a:t>6</a:t>
            </a:r>
            <a:r>
              <a:rPr lang="ru-RU" sz="1900" dirty="0" smtClean="0"/>
              <a:t> (пиридоксин), биотин и его производные (витамин Н), РР (никотиновая кислота), пантотеновая кислота, фолиевая кислота</a:t>
            </a:r>
          </a:p>
          <a:p>
            <a:r>
              <a:rPr lang="ru-RU" sz="1900" b="1" dirty="0" smtClean="0"/>
              <a:t>Жирорастворимыми витаминами</a:t>
            </a:r>
            <a:r>
              <a:rPr lang="ru-RU" sz="1900" dirty="0" smtClean="0"/>
              <a:t>: группы А, Е, К, D, F</a:t>
            </a:r>
          </a:p>
          <a:p>
            <a:r>
              <a:rPr lang="ru-RU" sz="1900" b="1" dirty="0" smtClean="0"/>
              <a:t>Азотсодержащими водорастворимыми соединениями: Белковые</a:t>
            </a:r>
            <a:r>
              <a:rPr lang="ru-RU" sz="1900" dirty="0" smtClean="0"/>
              <a:t> (альбумины): лизин, метионин, триптофан, аргинин, гистидин, лейцин, изолейцин, фенилаланин, треонин, валин, глицин, глутаминовая кислота, др. аминокислоты</a:t>
            </a:r>
          </a:p>
          <a:p>
            <a:r>
              <a:rPr lang="ru-RU" sz="1900" b="1" dirty="0" smtClean="0"/>
              <a:t>Углеводы</a:t>
            </a:r>
            <a:r>
              <a:rPr lang="ru-RU" sz="1900" dirty="0" smtClean="0"/>
              <a:t>: Моносахариды - Гексозы: глюкоза, фруктоза. галактоза, манноза. Пентозы: арабиноза, ксилоза. Олигосахариды - сахароза, мальтоза, целлобиоза.</a:t>
            </a:r>
          </a:p>
          <a:p>
            <a:r>
              <a:rPr lang="ru-RU" sz="1900" b="1" dirty="0" smtClean="0"/>
              <a:t>Макро-, микроэлементы</a:t>
            </a:r>
            <a:r>
              <a:rPr lang="ru-RU" sz="1900" dirty="0" smtClean="0"/>
              <a:t>: кальций, фосфор, магний, железо, марганец, медь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18370" y="375630"/>
            <a:ext cx="10404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Влияние хвойного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энерго-минерального комплекса в кормовой добавке на морфологические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биохимические показатели крови коров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1217504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ed_pokazateli_krov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57" y="1467853"/>
            <a:ext cx="8710863" cy="4969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82036" y="306219"/>
            <a:ext cx="81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Цель компании Солагран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92452" y="98890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4"/>
          <p:cNvSpPr txBox="1">
            <a:spLocks noChangeArrowheads="1"/>
          </p:cNvSpPr>
          <p:nvPr/>
        </p:nvSpPr>
        <p:spPr bwMode="auto">
          <a:xfrm>
            <a:off x="645694" y="1479885"/>
            <a:ext cx="10515600" cy="3152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miter lim="800000"/>
            <a:headEnd/>
            <a:tailEnd/>
          </a:ln>
        </p:spPr>
        <p:txBody>
          <a:bodyPr lIns="46038" tIns="46038" rIns="46038" bIns="46038"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kia"/>
              <a:ea typeface="+mn-ea"/>
              <a:cs typeface="Century Gothic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“</a:t>
            </a:r>
            <a:r>
              <a:rPr kumimoji="0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Цель</a:t>
            </a:r>
            <a:r>
              <a:rPr kumimoji="0" lang="ru-RU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 </a:t>
            </a:r>
            <a:r>
              <a:rPr kumimoji="0" lang="ja-JP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Солаграна</a:t>
            </a:r>
            <a:r>
              <a:rPr kumimoji="0" lang="ja-JP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 заключается в значительном улучшении здоровья населения мира с помощью огромного терапевтического потенциала “</a:t>
            </a:r>
            <a:r>
              <a:rPr kumimoji="0" lang="ja-JP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живых элементов</a:t>
            </a:r>
            <a:r>
              <a:rPr kumimoji="0" lang="ja-JP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kia"/>
                <a:ea typeface="+mn-ea"/>
                <a:cs typeface="Century Gothic"/>
              </a:rPr>
              <a:t>” дерева, и предоставлении этих веществ остальному миру.”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91916" y="322735"/>
            <a:ext cx="10082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Качественные и технологические показатели молока оставались в пределах нормы и соответствовали общим техническим требованиям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1313757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ed_pokazateli_molok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503949"/>
            <a:ext cx="8963525" cy="4764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91916" y="322735"/>
            <a:ext cx="991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Показатели молочной продуктивности коров при введении хвойного энерго-минерального комплекса пищевой добавки в рацион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1217504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ed_mol_produktivnos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0187"/>
            <a:ext cx="9071811" cy="479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91916" y="322735"/>
            <a:ext cx="10700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Основные эффекты применения хвойного энерго-минерального комплекса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940778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0811" y="1213601"/>
            <a:ext cx="10046368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Легкий отёл ( в контрольной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группе задержка последа выше 60 %)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Отсутствие эндометритов в послеродовом периоде (в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контрольной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группе – 67 %)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Увеличение на 7 % средней массы теленка по сравнению с контрольной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группой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Увеличение усвоения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азота, кальция, фосфора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aseline="0" dirty="0" smtClean="0">
                <a:cs typeface="Times New Roman" pitchFamily="18" charset="0"/>
              </a:rPr>
              <a:t>Двукратное</a:t>
            </a:r>
            <a:r>
              <a:rPr lang="ru-RU" sz="2400" dirty="0" smtClean="0">
                <a:cs typeface="Times New Roman" pitchFamily="18" charset="0"/>
              </a:rPr>
              <a:t> увеличение результативности осеменения с первого раза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  (60 % против 30 % в контрольной группе)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Сокращение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сервисного периода коровы до 75 дней ( в контрольной группе – 107 дней)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aseline="0" dirty="0" smtClean="0">
                <a:cs typeface="Times New Roman" pitchFamily="18" charset="0"/>
              </a:rPr>
              <a:t> Повышение количества микроорганизмов, участвующих в микробной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baseline="0" dirty="0" smtClean="0">
                <a:cs typeface="Times New Roman" pitchFamily="18" charset="0"/>
              </a:rPr>
              <a:t>ферментации пищи</a:t>
            </a:r>
            <a:r>
              <a:rPr lang="ru-RU" sz="2400" dirty="0" smtClean="0">
                <a:cs typeface="Times New Roman" pitchFamily="18" charset="0"/>
              </a:rPr>
              <a:t> в рубце коровы</a:t>
            </a:r>
            <a:r>
              <a:rPr lang="ru-RU" sz="2400" baseline="0" dirty="0" smtClean="0">
                <a:cs typeface="Times New Roman" pitchFamily="18" charset="0"/>
              </a:rPr>
              <a:t>, на </a:t>
            </a:r>
            <a:r>
              <a:rPr lang="ru-RU" sz="2400" dirty="0" smtClean="0">
                <a:cs typeface="Times New Roman" pitchFamily="18" charset="0"/>
              </a:rPr>
              <a:t>20 % </a:t>
            </a:r>
            <a:endParaRPr lang="ru-RU" sz="2400" baseline="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Снижение соматических клеток в молоке в 2,5 раза на 30-ый день, в 8 раз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на 60-ый день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91916" y="322735"/>
            <a:ext cx="10022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Потенциал других продуктов экстракции из хвои для выращивания КРС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2610" y="940778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1421" y="2136930"/>
            <a:ext cx="1096076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Клеточный сок пихты сибирской - продукт для предупреждения стрессового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состояния животного и повышения уровня гемоглобина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Бальзамическая паста - бактерицидный продукт для наружного применения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Масляная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фракция – продукт для дезинфекции помещений и для наружного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применения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Силбиол – продукт с выраженными бактерицидными свойствами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внутреннего применения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Провитаминный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концентрат как иммуномодулирующее средство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средство для оздоровления печени за счет богатого содержания полипренолов.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042821" y="3796937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60315" y="3335272"/>
            <a:ext cx="594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СПАСИБО ЗА ВНИМАНИЕ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46975" y="798437"/>
            <a:ext cx="10753859" cy="1287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Solagran Logo 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462" y="406628"/>
            <a:ext cx="936577" cy="4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Sollogo color small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75" y="408765"/>
            <a:ext cx="373487" cy="3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82036" y="306219"/>
            <a:ext cx="81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Лидер науки биохимии леса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92452" y="98890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LTA1.jpg"/>
          <p:cNvPicPr preferRelativeResize="0"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721" y="1264611"/>
            <a:ext cx="5685811" cy="32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674" y="4692316"/>
            <a:ext cx="10166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cs typeface="Century Gothic"/>
              </a:rPr>
              <a:t>Санкт-Петербургский Государственный  Лесотехнический Университет -  место рождения науки биохимии леса. Основанный в 1803 году , университет остается мировым лидером в данной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575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82036" y="306219"/>
            <a:ext cx="81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Основные вехи развития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92452" y="98890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36885" y="1227221"/>
            <a:ext cx="11466094" cy="5354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1995 – Основание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Solagran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Ltd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(г. Мельбурн)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коммерциализации   технологий</a:t>
            </a:r>
            <a:r>
              <a:rPr kumimoji="0" lang="en-US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финансирования постоянных исследований и 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ru-RU" sz="1500" b="1" dirty="0" smtClean="0"/>
              <a:t>            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разработок.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2003 – Выход на Австралийскую Фондовую биржу.  Строительство завода  экстракции древесной хвойной зелени в  с. Семилужки    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b="1" dirty="0" smtClean="0">
                <a:ea typeface="ＭＳ Ｐゴシック" pitchFamily="34" charset="-128"/>
              </a:rPr>
              <a:t>           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Томской области.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2004 – Начало промышленного производства продуктов   углекислотной  экстракции, вывод СО2 – экстрактов на  Российский рынок.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2006 – Слияние Австралийской Solagran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Ltd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и группы российских  биотехнологических компаний.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2008 -  Запуск в эксплуатацию первого в мире промышленного производства  полипренолов. Статус резидента Особой экономической 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b="1" dirty="0" smtClean="0">
                <a:ea typeface="ＭＳ Ｐゴシック" pitchFamily="34" charset="-128"/>
              </a:rPr>
              <a:t>            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зоны г. Томска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2010 -  Приобретение производственных мощностей в г. Вышний Волочек  Тверской области.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2014 -  Победитель Всероссийского конкурса «Регионы- устойчивое развитие».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2016 – 2018 -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Увеличение мощности участка первичной органической  экстракции  в три раза до 1 тн/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мес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по сухому бензиновому 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b="1" dirty="0" smtClean="0">
                <a:cs typeface="Arial" pitchFamily="34" charset="0"/>
              </a:rPr>
              <a:t>           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экстракту.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Увеличение мощности участка СО2 экстракции в два раза до 2,5 тн/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мес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объединенного углекислотного экстракта. 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b="1" dirty="0" smtClean="0">
                <a:cs typeface="Arial" pitchFamily="34" charset="0"/>
              </a:rPr>
              <a:t>           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Сдана в эксплуатацию линия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по производству хлорофиллина натрия. Успешная работа в условиях  действия международного  </a:t>
            </a:r>
          </a:p>
          <a:p>
            <a:pPr marL="0"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500" b="1" dirty="0" smtClean="0">
                <a:cs typeface="Arial" pitchFamily="34" charset="0"/>
              </a:rPr>
              <a:t>           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сертификата менеджмента  качества 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BRC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82036" y="306219"/>
            <a:ext cx="81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Производство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CGNC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ХХКП  на ООО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«Солалайф» (г. Вышний Волочек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8547" y="83249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36" y="3982558"/>
            <a:ext cx="3938669" cy="27381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34" y="1384013"/>
            <a:ext cx="3851701" cy="2401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71" y="1384013"/>
            <a:ext cx="4067882" cy="24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77" y="4607116"/>
            <a:ext cx="2864018" cy="200569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28547" y="83249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Sollogo color small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77" y="1229607"/>
            <a:ext cx="2395639" cy="3197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31" y="1178955"/>
            <a:ext cx="4184858" cy="31386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57" y="4716298"/>
            <a:ext cx="3289111" cy="18965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16303" y="306219"/>
            <a:ext cx="81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Производство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CGNC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 ХХКП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ООО «Солалайф» (г. Вышний Волочек):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99082" y="322735"/>
            <a:ext cx="81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Производство экстрактов на ООО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«ДАНА» (п. Семилужки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7" y="1375029"/>
            <a:ext cx="5916804" cy="372636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28547" y="83249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Sollogo color small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26" y="1375029"/>
            <a:ext cx="2786745" cy="2239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9557" y="3732917"/>
            <a:ext cx="2322285" cy="27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3917" y="4158314"/>
            <a:ext cx="3016666" cy="207884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28547" y="832493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Sollogo color small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54" y="4467269"/>
            <a:ext cx="2762078" cy="2294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54" y="1145332"/>
            <a:ext cx="4613036" cy="2993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63" y="4411496"/>
            <a:ext cx="3102745" cy="2294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75" y="1195518"/>
            <a:ext cx="3069796" cy="23489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9082" y="322735"/>
            <a:ext cx="81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Производство экстрактов на ООО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«ДАНА» (п. Семилужки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:\ООО Солагифт\АВСТРАЛИЯ\Совет директоров 2016\Производство ТВЗ\P103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402" y="3639065"/>
            <a:ext cx="2907167" cy="2184219"/>
          </a:xfrm>
          <a:prstGeom prst="rect">
            <a:avLst/>
          </a:prstGeom>
          <a:noFill/>
        </p:spPr>
      </p:pic>
      <p:pic>
        <p:nvPicPr>
          <p:cNvPr id="1029" name="Picture 5" descr="Y:\ООО Солагифт\АВСТРАЛИЯ\Совет директоров 2016\Производство ТВЗ\P103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632" y="1173559"/>
            <a:ext cx="2808185" cy="2062936"/>
          </a:xfrm>
          <a:prstGeom prst="rect">
            <a:avLst/>
          </a:prstGeom>
          <a:noFill/>
        </p:spPr>
      </p:pic>
      <p:pic>
        <p:nvPicPr>
          <p:cNvPr id="1030" name="Picture 6" descr="Y:\ООО Солагифт\АВСТРАЛИЯ\Совет директоров 2016\Производство ТВЗ\P1020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4959" y="1134396"/>
            <a:ext cx="2884495" cy="2186320"/>
          </a:xfrm>
          <a:prstGeom prst="rect">
            <a:avLst/>
          </a:prstGeom>
          <a:noFill/>
        </p:spPr>
      </p:pic>
      <p:pic>
        <p:nvPicPr>
          <p:cNvPr id="1031" name="Picture 7" descr="Y:\ООО Солагифт\АВСТРАЛИЯ\Совет директоров 2016\Производство ТВЗ\P10302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2737" y="3619080"/>
            <a:ext cx="2992247" cy="212748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28547" y="835357"/>
            <a:ext cx="10672287" cy="399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Sollogo color small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" y="375630"/>
            <a:ext cx="498875" cy="4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9082" y="153064"/>
            <a:ext cx="81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ООО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«СОЛАГИФТ»: Действующая производственная площадка в                                                       Томской Внедренческой зоне 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г.Томск).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Y:\ООО Солагифт\АВСТРАЛИЯ\Совет директоров 2016\Производство ТВЗ\P10303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1685" y="3609472"/>
            <a:ext cx="2875913" cy="2156935"/>
          </a:xfrm>
          <a:prstGeom prst="rect">
            <a:avLst/>
          </a:prstGeom>
          <a:noFill/>
        </p:spPr>
      </p:pic>
      <p:pic>
        <p:nvPicPr>
          <p:cNvPr id="1027" name="Picture 3" descr="Y:\ООО Солагифт\АВСТРАЛИЯ\Совет директоров 2016\Производство ТВЗ\P10303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0651" y="1130969"/>
            <a:ext cx="2861696" cy="213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4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1130</Words>
  <Application>Microsoft Office PowerPoint</Application>
  <PresentationFormat>Произвольный</PresentationFormat>
  <Paragraphs>185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Виктория Лобач</cp:lastModifiedBy>
  <cp:revision>492</cp:revision>
  <dcterms:created xsi:type="dcterms:W3CDTF">2015-11-18T17:16:52Z</dcterms:created>
  <dcterms:modified xsi:type="dcterms:W3CDTF">2018-05-25T10:38:50Z</dcterms:modified>
</cp:coreProperties>
</file>